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5"/>
  </p:notesMasterIdLst>
  <p:sldIdLst>
    <p:sldId id="1044" r:id="rId3"/>
    <p:sldId id="99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B"/>
    <a:srgbClr val="B9FFD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69FD1-21B4-49EA-950B-D6209E713A84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FCCC1-81C7-4478-983D-4F0694CE4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5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93F8-F516-4C68-A9CB-AAD3EFCDCC88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D0B6-A58F-49B9-981D-B9A2A546F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39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EFCA-992C-46B4-9833-8E8E129E173A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6257-5569-4F83-9FE1-49D5F317D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FD92-FC04-4B8D-AF7F-C4922E2B9ADB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6540-E0A4-4E4D-B817-64750773A9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02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2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9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8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0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7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85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F71C-A1A3-4828-9697-5EF9592F6B12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5DC5-0A74-4FBA-9FAB-931A4A250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1571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94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6556-0F16-4FB3-843A-BF4D10E253AD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8D0-6D82-48CD-BC24-DFACA21F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3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84F9-8723-4034-8979-40461C38025B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95387-DEAE-44D7-8299-06657C0872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53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013D-7BD9-445E-89B5-0CBC21ECCA7B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A983-E130-451D-823A-C73C0607F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87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6250-7605-40E9-AF9F-FE225D613D43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227C-D33E-44FE-93D6-8F6294349C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6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CC22-1B52-422F-B79B-ACA96AF5C140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EEBB-473C-4C7C-91C3-CFD86EE820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C7E0-1741-4FD7-AF20-68184E48636E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8937-592C-4B60-A4B1-A9AD08A1CB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87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BC37-85D9-49E3-99A1-77557A1ACA85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1A4C-4D60-427B-982F-4C93676E9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64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D7B8-99B7-43D4-BEEF-52968419B719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462C-B020-49D4-A07B-84D50FBE0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34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3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C7DC99-8D4B-4D9D-A7FD-860DBEF90352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1A0D1A06-539C-4365-8A25-A773EFB700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1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C7DC99-8D4B-4D9D-A7FD-860DBEF90352}" type="datetime1">
              <a:rPr lang="ru-RU" smtClean="0"/>
              <a:t>24.06.2022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0D1A06-539C-4365-8A25-A773EFB700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6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3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024844-9CD4-4F50-AE03-F8BC8A9E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9"/>
            <a:ext cx="12192000" cy="686958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2" descr="http://www.ru6.kazatomprom.kz/sites/default/files/logos/520161103-1515_ru-6_0.jpg">
            <a:extLst>
              <a:ext uri="{FF2B5EF4-FFF2-40B4-BE49-F238E27FC236}">
                <a16:creationId xmlns:a16="http://schemas.microsoft.com/office/drawing/2014/main" id="{77BC8272-28F0-4EC7-A862-1BE7459D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885" y="92075"/>
            <a:ext cx="865187" cy="762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4000" sy="4000" algn="ctr" rotWithShape="0">
              <a:srgbClr val="000000"/>
            </a:outerShdw>
            <a:reflection stA="0" endPos="65000" dist="50800" dir="5400000" sy="-100000" algn="bl" rotWithShape="0"/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kassymov\Desktop\2222.jpg">
            <a:extLst>
              <a:ext uri="{FF2B5EF4-FFF2-40B4-BE49-F238E27FC236}">
                <a16:creationId xmlns:a16="http://schemas.microsoft.com/office/drawing/2014/main" id="{D778EEF9-1DF0-4BB2-A13E-A6FCD4D9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44450"/>
            <a:ext cx="11013493" cy="762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  <a:reflection blurRad="546100" stA="24000" endPos="65000" dir="5400000" sy="-100000" algn="bl" rotWithShape="0"/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E2AFDEE1-695E-4FF2-A585-856ED4E4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68" y="240784"/>
            <a:ext cx="10344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0728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Описание к слайду    «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Фиторемедиация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9AEB73-13D7-4581-AC9D-4254C7BB8C9E}"/>
              </a:ext>
            </a:extLst>
          </p:cNvPr>
          <p:cNvSpPr/>
          <p:nvPr/>
        </p:nvSpPr>
        <p:spPr>
          <a:xfrm>
            <a:off x="530806" y="986423"/>
            <a:ext cx="11013494" cy="32932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В рамках опытно-промышленных испытаний по проекту «Разработка </a:t>
            </a:r>
            <a:r>
              <a:rPr kumimoji="0" lang="ru-RU" sz="16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фиторемедиационной</a:t>
            </a: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технологии очистки почв от радионуклидов на руднике «</a:t>
            </a:r>
            <a:r>
              <a:rPr kumimoji="0" lang="ru-RU" sz="16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Карамурун</a:t>
            </a: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» ТОО «РУ-6» в текущем году выполнены следующие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-     Подготовлен участок для проведения опытно-промышленных испытаний на территории  участка №10 отработанного ГП на месторождении «Северный </a:t>
            </a:r>
            <a:r>
              <a:rPr kumimoji="0" lang="ru-RU" sz="16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Карамурун</a:t>
            </a: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-     Отобрано 48 проб почвы (</a:t>
            </a:r>
            <a:r>
              <a:rPr kumimoji="0" lang="ru-RU" sz="1600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по 3 шт. с 1 участка</a:t>
            </a: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)  для контроля химических и радиационных параметров. Дозиметрический контроль опытно-промышленных участков в точках отбора проб  почвы.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-     26.04.2022 г. высажено 7 видов семян растений </a:t>
            </a:r>
            <a:r>
              <a:rPr kumimoji="0" lang="ru-RU" sz="1600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(подсолнечник, кукуруза, редька масличная, амарант (</a:t>
            </a:r>
            <a:r>
              <a:rPr kumimoji="0" lang="ru-RU" sz="1600" i="1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ширица</a:t>
            </a:r>
            <a:r>
              <a:rPr kumimoji="0" lang="ru-RU" sz="1600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), донник желтый, горчица белая, дурнишник),</a:t>
            </a: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способных к накоплению радионуклидов из почвы, на опытных (с поливом) и  контрольных (без полива) участках. Семена саксаула  будут высажены в октябре 2022 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      Всходы </a:t>
            </a:r>
            <a:r>
              <a:rPr kumimoji="0" lang="ru-RU" sz="16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по пяти видам растений составили от 50 до 70%. При этом по двум видам растений это подсолнечник и дурнишник всходы составили порядка 10-20%. Своевременный уход за растениями и наблюдения продолжаются.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Arial" charset="0"/>
              </a:rPr>
              <a:t>       До конца текущего года будет произведен отбор образцов надземных (стебель, листья) и подземных (корни) органов растений, а также грунта для анализа и определения концентрации накопления радионуклидов. </a:t>
            </a:r>
          </a:p>
        </p:txBody>
      </p:sp>
    </p:spTree>
    <p:extLst>
      <p:ext uri="{BB962C8B-B14F-4D97-AF65-F5344CB8AC3E}">
        <p14:creationId xmlns:p14="http://schemas.microsoft.com/office/powerpoint/2010/main" val="231183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B73BB6-3A7A-4093-BB0D-195C754C9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1"/>
            <a:ext cx="12192000" cy="686958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3" descr="C:\Users\akassymov\Desktop\2222.jpg">
            <a:extLst>
              <a:ext uri="{FF2B5EF4-FFF2-40B4-BE49-F238E27FC236}">
                <a16:creationId xmlns:a16="http://schemas.microsoft.com/office/drawing/2014/main" id="{D778EEF9-1DF0-4BB2-A13E-A6FCD4D9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0"/>
            <a:ext cx="11266415" cy="9678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  <a:reflection blurRad="546100" stA="24000" endPos="65000" dir="5400000" sy="-100000" algn="bl" rotWithShape="0"/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E2AFDEE1-695E-4FF2-A585-856ED4E4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02" y="245054"/>
            <a:ext cx="107233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b="1" dirty="0">
                <a:solidFill>
                  <a:schemeClr val="bg1"/>
                </a:solidFill>
              </a:rPr>
              <a:t>Разработка </a:t>
            </a:r>
            <a:r>
              <a:rPr lang="ru-RU" altLang="ru-RU" b="1" dirty="0" err="1">
                <a:solidFill>
                  <a:schemeClr val="bg1"/>
                </a:solidFill>
              </a:rPr>
              <a:t>фиторемедиационной</a:t>
            </a:r>
            <a:r>
              <a:rPr lang="ru-RU" altLang="ru-RU" b="1" dirty="0">
                <a:solidFill>
                  <a:schemeClr val="bg1"/>
                </a:solidFill>
              </a:rPr>
              <a:t> технологии очистки почв от радионуклидов на руднике «</a:t>
            </a:r>
            <a:r>
              <a:rPr lang="ru-RU" altLang="ru-RU" b="1" dirty="0" err="1">
                <a:solidFill>
                  <a:schemeClr val="bg1"/>
                </a:solidFill>
              </a:rPr>
              <a:t>Карамурун</a:t>
            </a:r>
            <a:r>
              <a:rPr lang="ru-RU" altLang="ru-RU" b="1" dirty="0">
                <a:solidFill>
                  <a:schemeClr val="bg1"/>
                </a:solidFill>
              </a:rPr>
              <a:t>» ТОО «РУ-6»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7858" y="986542"/>
            <a:ext cx="3449266" cy="2718227"/>
            <a:chOff x="6485320" y="603753"/>
            <a:chExt cx="4405082" cy="3304444"/>
          </a:xfrm>
        </p:grpSpPr>
        <p:pic>
          <p:nvPicPr>
            <p:cNvPr id="5" name="Рисунок 4" descr="C:\Users\User\AppData\Local\Temp\Rar$DIa2860.29712\20210527_115348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321" y="1355496"/>
              <a:ext cx="2590800" cy="25527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Рисунок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614" y="1355496"/>
              <a:ext cx="1777788" cy="25527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C38F7A-E032-4F8C-8DF0-D3EE95EE206C}"/>
                </a:ext>
              </a:extLst>
            </p:cNvPr>
            <p:cNvSpPr txBox="1"/>
            <p:nvPr/>
          </p:nvSpPr>
          <p:spPr>
            <a:xfrm>
              <a:off x="6485320" y="603753"/>
              <a:ext cx="4217740" cy="673474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</a:rPr>
                <a:t>1. Контроль роста в лабораторных условиях</a:t>
              </a:r>
            </a:p>
          </p:txBody>
        </p:sp>
      </p:grpSp>
      <p:pic>
        <p:nvPicPr>
          <p:cNvPr id="14" name="Picture 2" descr="BHP and NREL partner to clean up lands impacted by mi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88" y="4504981"/>
            <a:ext cx="2557635" cy="198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C38F7A-E032-4F8C-8DF0-D3EE95EE206C}"/>
              </a:ext>
            </a:extLst>
          </p:cNvPr>
          <p:cNvSpPr txBox="1"/>
          <p:nvPr/>
        </p:nvSpPr>
        <p:spPr>
          <a:xfrm>
            <a:off x="7152855" y="3867398"/>
            <a:ext cx="3553830" cy="55399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5. Уменьшение объема</a:t>
            </a:r>
          </a:p>
          <a:p>
            <a:r>
              <a:rPr lang="ru-RU" dirty="0">
                <a:solidFill>
                  <a:srgbClr val="0070C0"/>
                </a:solidFill>
              </a:rPr>
              <a:t> загрязненного грунта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64" y="4532149"/>
            <a:ext cx="2426518" cy="1968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A7983F6-6F17-4040-83C9-44FA28CE5377}"/>
              </a:ext>
            </a:extLst>
          </p:cNvPr>
          <p:cNvSpPr txBox="1"/>
          <p:nvPr/>
        </p:nvSpPr>
        <p:spPr>
          <a:xfrm>
            <a:off x="870910" y="3960436"/>
            <a:ext cx="4292061" cy="55399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defRPr>
            </a:lvl1pPr>
          </a:lstStyle>
          <a:p>
            <a:r>
              <a:rPr lang="ru-RU" dirty="0"/>
              <a:t>4. Опытно - промышленные </a:t>
            </a:r>
          </a:p>
          <a:p>
            <a:r>
              <a:rPr lang="ru-RU" dirty="0"/>
              <a:t>испытания</a:t>
            </a:r>
            <a:r>
              <a:rPr lang="en-US" dirty="0"/>
              <a:t> </a:t>
            </a:r>
            <a:r>
              <a:rPr lang="ru-RU" dirty="0"/>
              <a:t>(посев и наблюдение)</a:t>
            </a:r>
          </a:p>
        </p:txBody>
      </p:sp>
      <p:pic>
        <p:nvPicPr>
          <p:cNvPr id="22" name="Рисунок 21" descr="C:\Users\o.agapov\Desktop\Фото для отчета Даулетяру\IMG_20220420_171317.jpg">
            <a:extLst>
              <a:ext uri="{FF2B5EF4-FFF2-40B4-BE49-F238E27FC236}">
                <a16:creationId xmlns:a16="http://schemas.microsoft.com/office/drawing/2014/main" id="{B48A921C-091C-4733-98DD-2BF7D2D9364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20" y="1669383"/>
            <a:ext cx="1695047" cy="2055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C:\Users\o.agapov\Desktop\Фото для отчета Даулетяру\IMG_20220422_164348.jpg">
            <a:extLst>
              <a:ext uri="{FF2B5EF4-FFF2-40B4-BE49-F238E27FC236}">
                <a16:creationId xmlns:a16="http://schemas.microsoft.com/office/drawing/2014/main" id="{A2F96B1C-435C-4AC6-B1A0-A9C03A4E027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40" y="1647316"/>
            <a:ext cx="1827401" cy="2065916"/>
          </a:xfrm>
          <a:prstGeom prst="roundRect">
            <a:avLst>
              <a:gd name="adj" fmla="val 8594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03822D-FE7B-4728-BF8D-52954D929F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1" y="4591011"/>
            <a:ext cx="2105986" cy="1938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AFD713-9145-404F-8984-FAAC1CF93A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50" y="4573468"/>
            <a:ext cx="2123871" cy="195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7EB0450-E31F-49A9-9308-C2B9C4612CAD}"/>
              </a:ext>
            </a:extLst>
          </p:cNvPr>
          <p:cNvSpPr txBox="1"/>
          <p:nvPr/>
        </p:nvSpPr>
        <p:spPr>
          <a:xfrm>
            <a:off x="8731570" y="980551"/>
            <a:ext cx="3107634" cy="55399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defRPr>
            </a:lvl1pPr>
          </a:lstStyle>
          <a:p>
            <a:r>
              <a:rPr lang="ru-RU" dirty="0"/>
              <a:t>3. Опытно – промышленные</a:t>
            </a:r>
          </a:p>
          <a:p>
            <a:r>
              <a:rPr lang="ru-RU" dirty="0"/>
              <a:t> испытания</a:t>
            </a:r>
            <a:r>
              <a:rPr lang="en-US" dirty="0"/>
              <a:t> </a:t>
            </a:r>
            <a:r>
              <a:rPr lang="ru-RU" dirty="0"/>
              <a:t>(подготовка участка) </a:t>
            </a:r>
          </a:p>
        </p:txBody>
      </p:sp>
      <p:pic>
        <p:nvPicPr>
          <p:cNvPr id="2" name="Picture 2" descr="http://www.ru6.kazatomprom.kz/sites/default/files/logos/520161103-1515_ru-6_0.jpg">
            <a:extLst>
              <a:ext uri="{FF2B5EF4-FFF2-40B4-BE49-F238E27FC236}">
                <a16:creationId xmlns:a16="http://schemas.microsoft.com/office/drawing/2014/main" id="{77BC8272-28F0-4EC7-A862-1BE7459D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011" y="33331"/>
            <a:ext cx="865187" cy="762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4000" sy="4000" algn="ctr" rotWithShape="0">
              <a:srgbClr val="000000"/>
            </a:outerShdw>
            <a:reflection stA="0" endPos="65000" dist="50800" dir="5400000" sy="-100000" algn="bl" rotWithShape="0"/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трелка: штриховая вправо 28">
            <a:extLst>
              <a:ext uri="{FF2B5EF4-FFF2-40B4-BE49-F238E27FC236}">
                <a16:creationId xmlns:a16="http://schemas.microsoft.com/office/drawing/2014/main" id="{9776E69B-D147-4E4B-A4C5-728B9E72BE9E}"/>
              </a:ext>
            </a:extLst>
          </p:cNvPr>
          <p:cNvSpPr/>
          <p:nvPr/>
        </p:nvSpPr>
        <p:spPr>
          <a:xfrm>
            <a:off x="3611205" y="2367041"/>
            <a:ext cx="531629" cy="33020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6" name="Picture 2" descr="U:\Темы 2021 г\РУ6\Фиторемедиация\Фото отчет по посадке растений и отпробу почв и растений (июнь -август 20221 года)\Фотоотчет по отбору проб почвы и растений 06.08.2021г\IMG_20210806_174632.jpg">
            <a:extLst>
              <a:ext uri="{FF2B5EF4-FFF2-40B4-BE49-F238E27FC236}">
                <a16:creationId xmlns:a16="http://schemas.microsoft.com/office/drawing/2014/main" id="{653F6204-1D0E-4663-A250-AEEAC834B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0671" y="1729850"/>
            <a:ext cx="2099845" cy="1849994"/>
          </a:xfrm>
          <a:prstGeom prst="roundRect">
            <a:avLst>
              <a:gd name="adj" fmla="val 8594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F2350149-F4A5-4D90-B729-B7F05785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3056" y="1741146"/>
            <a:ext cx="2099845" cy="182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1EF7171-6AED-460E-BB5B-52E6045C176B}"/>
              </a:ext>
            </a:extLst>
          </p:cNvPr>
          <p:cNvSpPr txBox="1"/>
          <p:nvPr/>
        </p:nvSpPr>
        <p:spPr>
          <a:xfrm>
            <a:off x="4269973" y="986530"/>
            <a:ext cx="3462558" cy="55399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 spc="5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defRPr>
            </a:lvl1pPr>
          </a:lstStyle>
          <a:p>
            <a:r>
              <a:rPr lang="ru-RU" dirty="0"/>
              <a:t>2. Укрупненные лабораторные </a:t>
            </a:r>
          </a:p>
          <a:p>
            <a:r>
              <a:rPr lang="ru-RU" dirty="0"/>
              <a:t>испытания</a:t>
            </a:r>
          </a:p>
        </p:txBody>
      </p:sp>
      <p:sp>
        <p:nvSpPr>
          <p:cNvPr id="39" name="Стрелка: штриховая вправо 38">
            <a:extLst>
              <a:ext uri="{FF2B5EF4-FFF2-40B4-BE49-F238E27FC236}">
                <a16:creationId xmlns:a16="http://schemas.microsoft.com/office/drawing/2014/main" id="{56C0D81B-BDF6-4CE0-9B4E-E73CBA7FAED3}"/>
              </a:ext>
            </a:extLst>
          </p:cNvPr>
          <p:cNvSpPr/>
          <p:nvPr/>
        </p:nvSpPr>
        <p:spPr>
          <a:xfrm>
            <a:off x="7905591" y="2371633"/>
            <a:ext cx="531629" cy="33020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штриховая вправо 42">
            <a:extLst>
              <a:ext uri="{FF2B5EF4-FFF2-40B4-BE49-F238E27FC236}">
                <a16:creationId xmlns:a16="http://schemas.microsoft.com/office/drawing/2014/main" id="{99FA22B8-3815-459B-A500-9C75563E944C}"/>
              </a:ext>
            </a:extLst>
          </p:cNvPr>
          <p:cNvSpPr/>
          <p:nvPr/>
        </p:nvSpPr>
        <p:spPr>
          <a:xfrm>
            <a:off x="5301374" y="5164436"/>
            <a:ext cx="1138884" cy="508646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26" name="Picture 2" descr="Галочка Значок Галочки Вектор Бесплатные Иконки И Зеленая Галочка Значок,  Символ, Символ Утилизации, Логотип Hd Png Скачать – Потрясающие бесплатные  прозрачные png клипарт изображения скачать бесплатно">
            <a:extLst>
              <a:ext uri="{FF2B5EF4-FFF2-40B4-BE49-F238E27FC236}">
                <a16:creationId xmlns:a16="http://schemas.microsoft.com/office/drawing/2014/main" id="{46A349A3-7DB0-49C3-B5A9-76B58ED1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25" y="5801726"/>
            <a:ext cx="534198" cy="531824"/>
          </a:xfrm>
          <a:prstGeom prst="rect">
            <a:avLst/>
          </a:prstGeom>
          <a:noFill/>
          <a:effectLst>
            <a:glow rad="1663700">
              <a:srgbClr val="92D050">
                <a:alpha val="0"/>
              </a:srgbClr>
            </a:glow>
            <a:outerShdw blurRad="50800" dir="600000" sx="92000" sy="92000" algn="ctr" rotWithShape="0">
              <a:srgbClr val="000000"/>
            </a:outerShdw>
            <a:reflection endPos="0" dir="5400000" sy="-100000" algn="bl" rotWithShape="0"/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2B59D11A-CBC4-4AFF-907E-016130F1AA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11" y="5801726"/>
            <a:ext cx="549403" cy="549403"/>
          </a:xfrm>
          <a:prstGeom prst="rect">
            <a:avLst/>
          </a:prstGeom>
          <a:noFill/>
          <a:effectLst>
            <a:glow rad="1663700">
              <a:srgbClr val="92D050">
                <a:alpha val="0"/>
              </a:srgbClr>
            </a:glow>
            <a:outerShdw blurRad="50800" dir="600000" sx="92000" sy="92000" algn="ctr" rotWithShape="0">
              <a:srgbClr val="000000"/>
            </a:outerShdw>
            <a:reflection endPos="0" dir="5400000" sy="-100000" algn="bl" rotWithShape="0"/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3966394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275</Words>
  <Application>Microsoft Office PowerPoint</Application>
  <PresentationFormat>Широкоэкранный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Times New Roman</vt:lpstr>
      <vt:lpstr>1_Тема Office</vt:lpstr>
      <vt:lpstr>Ретро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Аманова Айдана Куанышевна</dc:creator>
  <cp:lastModifiedBy>Курманаев Даулетьяр Сафиевич</cp:lastModifiedBy>
  <cp:revision>83</cp:revision>
  <dcterms:created xsi:type="dcterms:W3CDTF">2021-05-21T08:25:44Z</dcterms:created>
  <dcterms:modified xsi:type="dcterms:W3CDTF">2022-06-24T06:02:58Z</dcterms:modified>
</cp:coreProperties>
</file>